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5" r:id="rId2"/>
    <p:sldId id="256" r:id="rId3"/>
    <p:sldId id="266" r:id="rId4"/>
    <p:sldId id="267" r:id="rId5"/>
    <p:sldId id="268" r:id="rId6"/>
    <p:sldId id="269" r:id="rId7"/>
    <p:sldId id="270" r:id="rId8"/>
    <p:sldId id="272" r:id="rId9"/>
    <p:sldId id="273" r:id="rId10"/>
    <p:sldId id="274" r:id="rId11"/>
    <p:sldId id="275" r:id="rId12"/>
    <p:sldId id="271" r:id="rId13"/>
    <p:sldId id="276" r:id="rId14"/>
    <p:sldId id="277" r:id="rId15"/>
    <p:sldId id="278" r:id="rId16"/>
    <p:sldId id="27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1/27/2022</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D1F0A-D090-448A-874A-7B34505B500A}"/>
              </a:ext>
            </a:extLst>
          </p:cNvPr>
          <p:cNvSpPr>
            <a:spLocks noGrp="1"/>
          </p:cNvSpPr>
          <p:nvPr>
            <p:ph type="title"/>
          </p:nvPr>
        </p:nvSpPr>
        <p:spPr>
          <a:xfrm>
            <a:off x="1598612" y="2343572"/>
            <a:ext cx="8534400" cy="1507067"/>
          </a:xfrm>
        </p:spPr>
        <p:txBody>
          <a:bodyPr>
            <a:noAutofit/>
          </a:bodyPr>
          <a:lstStyle/>
          <a:p>
            <a:pPr algn="ctr"/>
            <a:r>
              <a:rPr lang="en-US" sz="3200" b="1" dirty="0">
                <a:solidFill>
                  <a:schemeClr val="bg1"/>
                </a:solidFill>
                <a:latin typeface="Algerian" panose="04020705040A02060702" pitchFamily="82" charset="0"/>
              </a:rPr>
              <a:t>TORRY HARRIS Railway Reservation System </a:t>
            </a:r>
            <a:br>
              <a:rPr lang="en-US" sz="3200" b="1" dirty="0">
                <a:solidFill>
                  <a:schemeClr val="bg1"/>
                </a:solidFill>
                <a:latin typeface="Algerian" panose="04020705040A02060702" pitchFamily="82" charset="0"/>
              </a:rPr>
            </a:br>
            <a:r>
              <a:rPr lang="en-US" sz="3200" b="1" dirty="0">
                <a:solidFill>
                  <a:schemeClr val="bg1"/>
                </a:solidFill>
                <a:latin typeface="Algerian" panose="04020705040A02060702" pitchFamily="82" charset="0"/>
              </a:rPr>
              <a:t>Presented by</a:t>
            </a:r>
            <a:br>
              <a:rPr lang="en-US" sz="3200" b="1" dirty="0">
                <a:solidFill>
                  <a:schemeClr val="bg1"/>
                </a:solidFill>
                <a:latin typeface="Algerian" panose="04020705040A02060702" pitchFamily="82" charset="0"/>
              </a:rPr>
            </a:br>
            <a:r>
              <a:rPr lang="en-US" sz="3200" b="1" dirty="0">
                <a:solidFill>
                  <a:schemeClr val="bg1"/>
                </a:solidFill>
                <a:latin typeface="Algerian" panose="04020705040A02060702" pitchFamily="82" charset="0"/>
              </a:rPr>
              <a:t>Team-4</a:t>
            </a:r>
            <a:br>
              <a:rPr lang="en-IN" sz="4000" b="1" dirty="0">
                <a:solidFill>
                  <a:schemeClr val="bg1"/>
                </a:solidFill>
                <a:latin typeface="Algerian" panose="04020705040A02060702" pitchFamily="82" charset="0"/>
              </a:rPr>
            </a:br>
            <a:r>
              <a:rPr lang="en-IN" sz="4000" b="1" dirty="0">
                <a:solidFill>
                  <a:schemeClr val="bg1"/>
                </a:solidFill>
                <a:latin typeface="Algerian" panose="04020705040A02060702" pitchFamily="82" charset="0"/>
              </a:rPr>
              <a:t> </a:t>
            </a:r>
            <a:r>
              <a:rPr lang="en-IN" sz="2800" b="1" dirty="0">
                <a:solidFill>
                  <a:schemeClr val="accent6">
                    <a:lumMod val="50000"/>
                  </a:schemeClr>
                </a:solidFill>
                <a:latin typeface="Arial Black" panose="020B0A04020102020204" pitchFamily="34" charset="0"/>
              </a:rPr>
              <a:t>Pratyush Srivastava</a:t>
            </a:r>
            <a:br>
              <a:rPr lang="en-IN" sz="2800" b="1" dirty="0">
                <a:solidFill>
                  <a:schemeClr val="accent6">
                    <a:lumMod val="50000"/>
                  </a:schemeClr>
                </a:solidFill>
                <a:latin typeface="Arial Black" panose="020B0A04020102020204" pitchFamily="34" charset="0"/>
              </a:rPr>
            </a:br>
            <a:r>
              <a:rPr lang="en-IN" sz="2800" b="1" dirty="0">
                <a:solidFill>
                  <a:schemeClr val="accent6">
                    <a:lumMod val="50000"/>
                  </a:schemeClr>
                </a:solidFill>
                <a:latin typeface="Arial Black" panose="020B0A04020102020204" pitchFamily="34" charset="0"/>
              </a:rPr>
              <a:t> Praveen Parihar </a:t>
            </a:r>
            <a:br>
              <a:rPr lang="en-IN" sz="2800" b="1" dirty="0">
                <a:solidFill>
                  <a:schemeClr val="accent6">
                    <a:lumMod val="50000"/>
                  </a:schemeClr>
                </a:solidFill>
                <a:latin typeface="Arial Black" panose="020B0A04020102020204" pitchFamily="34" charset="0"/>
              </a:rPr>
            </a:br>
            <a:r>
              <a:rPr lang="en-IN" sz="2800" b="1" dirty="0">
                <a:solidFill>
                  <a:schemeClr val="accent6">
                    <a:lumMod val="50000"/>
                  </a:schemeClr>
                </a:solidFill>
                <a:latin typeface="Arial Black" panose="020B0A04020102020204" pitchFamily="34" charset="0"/>
              </a:rPr>
              <a:t>Priyanka thorat</a:t>
            </a:r>
            <a:br>
              <a:rPr lang="en-IN" sz="2800" b="1" dirty="0">
                <a:solidFill>
                  <a:schemeClr val="accent6">
                    <a:lumMod val="50000"/>
                  </a:schemeClr>
                </a:solidFill>
                <a:latin typeface="Arial Black" panose="020B0A04020102020204" pitchFamily="34" charset="0"/>
              </a:rPr>
            </a:br>
            <a:r>
              <a:rPr lang="en-IN" sz="2800" b="1" dirty="0">
                <a:solidFill>
                  <a:schemeClr val="accent6">
                    <a:lumMod val="50000"/>
                  </a:schemeClr>
                </a:solidFill>
                <a:latin typeface="Arial Black" panose="020B0A04020102020204" pitchFamily="34" charset="0"/>
              </a:rPr>
              <a:t> Neeraj Kumar</a:t>
            </a:r>
            <a:br>
              <a:rPr lang="en-IN" sz="2800" b="1" dirty="0">
                <a:solidFill>
                  <a:schemeClr val="accent6">
                    <a:lumMod val="50000"/>
                  </a:schemeClr>
                </a:solidFill>
                <a:latin typeface="Arial Black" panose="020B0A04020102020204" pitchFamily="34" charset="0"/>
              </a:rPr>
            </a:br>
            <a:r>
              <a:rPr lang="en-IN" sz="2800" b="1" dirty="0">
                <a:solidFill>
                  <a:schemeClr val="accent6">
                    <a:lumMod val="50000"/>
                  </a:schemeClr>
                </a:solidFill>
                <a:latin typeface="Arial Black" panose="020B0A04020102020204" pitchFamily="34" charset="0"/>
              </a:rPr>
              <a:t> Rakesh Ranjan</a:t>
            </a:r>
            <a:endParaRPr lang="en-IN" sz="2800" b="1" u="sng" dirty="0">
              <a:solidFill>
                <a:schemeClr val="accent6">
                  <a:lumMod val="50000"/>
                </a:schemeClr>
              </a:solidFill>
              <a:latin typeface="Arial Black" panose="020B0A04020102020204" pitchFamily="34" charset="0"/>
            </a:endParaRPr>
          </a:p>
        </p:txBody>
      </p:sp>
    </p:spTree>
    <p:extLst>
      <p:ext uri="{BB962C8B-B14F-4D97-AF65-F5344CB8AC3E}">
        <p14:creationId xmlns:p14="http://schemas.microsoft.com/office/powerpoint/2010/main" val="3203947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660E1E-E4C1-4B23-A30A-4F0CF9F416A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18102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24234B-B05C-422B-BB29-7CBD363DF44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06246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868A4E-E5B5-41C5-AE96-61CE3CA6841D}"/>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852E731A-8C67-4C8D-883E-C4C97B968C2D}"/>
              </a:ext>
            </a:extLst>
          </p:cNvPr>
          <p:cNvPicPr>
            <a:picLocks noChangeAspect="1"/>
          </p:cNvPicPr>
          <p:nvPr/>
        </p:nvPicPr>
        <p:blipFill>
          <a:blip r:embed="rId3"/>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C1192332-F8EB-4925-B59E-DDFA891E0D46}"/>
              </a:ext>
            </a:extLst>
          </p:cNvPr>
          <p:cNvPicPr>
            <a:picLocks noChangeAspect="1"/>
          </p:cNvPicPr>
          <p:nvPr/>
        </p:nvPicPr>
        <p:blipFill>
          <a:blip r:embed="rId4"/>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51280215-EBD5-4CEA-A69B-1F3A9FC15BE1}"/>
              </a:ext>
            </a:extLst>
          </p:cNvPr>
          <p:cNvPicPr>
            <a:picLocks noChangeAspect="1"/>
          </p:cNvPicPr>
          <p:nvPr/>
        </p:nvPicPr>
        <p:blipFill>
          <a:blip r:embed="rId5"/>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08580AE0-A0BC-454C-8556-C5CC3EFADB24}"/>
              </a:ext>
            </a:extLst>
          </p:cNvPr>
          <p:cNvPicPr>
            <a:picLocks noChangeAspect="1"/>
          </p:cNvPicPr>
          <p:nvPr/>
        </p:nvPicPr>
        <p:blipFill>
          <a:blip r:embed="rId6"/>
          <a:stretch>
            <a:fillRect/>
          </a:stretch>
        </p:blipFill>
        <p:spPr>
          <a:xfrm>
            <a:off x="0" y="0"/>
            <a:ext cx="12192000" cy="68580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64197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882158-4682-4668-A311-18283E6BA4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70894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67D9B9-3AEF-4A6B-BA48-4EE1CBDFC15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01575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7EEC10-F1C1-4721-ADE7-CEEE5303454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40230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11F954-DE49-44BD-AB27-2045FAF83280}"/>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D54801C9-8170-4829-A672-93EBA848BA2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50532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5A3C-E8FE-4D47-98A0-8FF5809DCB39}"/>
              </a:ext>
            </a:extLst>
          </p:cNvPr>
          <p:cNvSpPr>
            <a:spLocks noGrp="1"/>
          </p:cNvSpPr>
          <p:nvPr>
            <p:ph type="ctrTitle"/>
          </p:nvPr>
        </p:nvSpPr>
        <p:spPr>
          <a:xfrm>
            <a:off x="1718684" y="390237"/>
            <a:ext cx="8001000" cy="1715656"/>
          </a:xfrm>
        </p:spPr>
        <p:txBody>
          <a:bodyPr>
            <a:normAutofit fontScale="90000"/>
          </a:bodyPr>
          <a:lstStyle/>
          <a:p>
            <a:pPr algn="ctr"/>
            <a:r>
              <a:rPr lang="en-US" dirty="0">
                <a:solidFill>
                  <a:schemeClr val="bg1"/>
                </a:solidFill>
                <a:latin typeface="Algerian" panose="04020705040A02060702" pitchFamily="82" charset="0"/>
              </a:rPr>
              <a:t>Project Backend Made By </a:t>
            </a:r>
            <a:r>
              <a:rPr lang="en-US" sz="4000" dirty="0">
                <a:solidFill>
                  <a:schemeClr val="accent1"/>
                </a:solidFill>
                <a:latin typeface="Algerian" panose="04020705040A02060702" pitchFamily="82" charset="0"/>
              </a:rPr>
              <a:t>Pratyush Srivastava</a:t>
            </a:r>
            <a:br>
              <a:rPr lang="en-US" sz="4000" dirty="0">
                <a:solidFill>
                  <a:schemeClr val="accent1"/>
                </a:solidFill>
                <a:latin typeface="Algerian" panose="04020705040A02060702" pitchFamily="82" charset="0"/>
              </a:rPr>
            </a:br>
            <a:r>
              <a:rPr lang="en-US" sz="4000" dirty="0">
                <a:solidFill>
                  <a:schemeClr val="accent1"/>
                </a:solidFill>
                <a:latin typeface="Algerian" panose="04020705040A02060702" pitchFamily="82" charset="0"/>
              </a:rPr>
              <a:t> Praveen Parihar</a:t>
            </a:r>
            <a:endParaRPr lang="en-IN" sz="4000" b="1" dirty="0">
              <a:solidFill>
                <a:schemeClr val="accent1"/>
              </a:solidFill>
              <a:latin typeface="Algerian" panose="04020705040A02060702" pitchFamily="82" charset="0"/>
            </a:endParaRPr>
          </a:p>
        </p:txBody>
      </p:sp>
      <p:sp>
        <p:nvSpPr>
          <p:cNvPr id="3" name="Subtitle 2">
            <a:extLst>
              <a:ext uri="{FF2B5EF4-FFF2-40B4-BE49-F238E27FC236}">
                <a16:creationId xmlns:a16="http://schemas.microsoft.com/office/drawing/2014/main" id="{0821CC8A-AC36-4560-A3A9-2F8E0B2308E3}"/>
              </a:ext>
            </a:extLst>
          </p:cNvPr>
          <p:cNvSpPr>
            <a:spLocks noGrp="1"/>
          </p:cNvSpPr>
          <p:nvPr>
            <p:ph type="subTitle" idx="1"/>
          </p:nvPr>
        </p:nvSpPr>
        <p:spPr>
          <a:xfrm>
            <a:off x="255875" y="2105893"/>
            <a:ext cx="10926617" cy="4154824"/>
          </a:xfrm>
        </p:spPr>
        <p:txBody>
          <a:bodyPr>
            <a:normAutofit/>
          </a:bodyPr>
          <a:lstStyle/>
          <a:p>
            <a:pPr algn="ctr"/>
            <a:r>
              <a:rPr lang="en-US" sz="3600" b="1" u="sng" dirty="0">
                <a:solidFill>
                  <a:schemeClr val="bg1"/>
                </a:solidFill>
              </a:rPr>
              <a:t>Backend Contents </a:t>
            </a:r>
          </a:p>
          <a:p>
            <a:pPr algn="ctr"/>
            <a:r>
              <a:rPr lang="en-US" sz="2400" b="1" dirty="0">
                <a:solidFill>
                  <a:schemeClr val="accent3">
                    <a:lumMod val="20000"/>
                    <a:lumOff val="80000"/>
                  </a:schemeClr>
                </a:solidFill>
              </a:rPr>
              <a:t>1.Mysql Database </a:t>
            </a:r>
          </a:p>
          <a:p>
            <a:pPr algn="ctr"/>
            <a:r>
              <a:rPr lang="en-US" sz="2400" b="1" dirty="0">
                <a:solidFill>
                  <a:schemeClr val="accent3">
                    <a:lumMod val="20000"/>
                    <a:lumOff val="80000"/>
                  </a:schemeClr>
                </a:solidFill>
              </a:rPr>
              <a:t>2.Bean Classes </a:t>
            </a:r>
          </a:p>
          <a:p>
            <a:pPr algn="ctr"/>
            <a:r>
              <a:rPr lang="en-US" sz="2400" b="1" dirty="0">
                <a:solidFill>
                  <a:schemeClr val="accent3">
                    <a:lumMod val="20000"/>
                    <a:lumOff val="80000"/>
                  </a:schemeClr>
                </a:solidFill>
              </a:rPr>
              <a:t>3.Database Layer(Connection , Sending &amp; Receiving Of Data)</a:t>
            </a:r>
          </a:p>
          <a:p>
            <a:pPr algn="ctr"/>
            <a:r>
              <a:rPr lang="en-US" sz="2400" b="1" dirty="0">
                <a:solidFill>
                  <a:schemeClr val="accent3">
                    <a:lumMod val="20000"/>
                    <a:lumOff val="80000"/>
                  </a:schemeClr>
                </a:solidFill>
              </a:rPr>
              <a:t> 4.Server layer(Servlets)</a:t>
            </a:r>
            <a:endParaRPr lang="en-US" sz="3200" b="1" dirty="0">
              <a:solidFill>
                <a:schemeClr val="accent3">
                  <a:lumMod val="20000"/>
                  <a:lumOff val="80000"/>
                </a:schemeClr>
              </a:solidFill>
            </a:endParaRPr>
          </a:p>
        </p:txBody>
      </p:sp>
    </p:spTree>
    <p:extLst>
      <p:ext uri="{BB962C8B-B14F-4D97-AF65-F5344CB8AC3E}">
        <p14:creationId xmlns:p14="http://schemas.microsoft.com/office/powerpoint/2010/main" val="2890161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D1ACA-8D89-4A7B-858D-1D2D8139AC48}"/>
              </a:ext>
            </a:extLst>
          </p:cNvPr>
          <p:cNvSpPr>
            <a:spLocks noGrp="1"/>
          </p:cNvSpPr>
          <p:nvPr>
            <p:ph type="title"/>
          </p:nvPr>
        </p:nvSpPr>
        <p:spPr>
          <a:xfrm>
            <a:off x="1765666" y="2254086"/>
            <a:ext cx="8534400" cy="1507067"/>
          </a:xfrm>
        </p:spPr>
        <p:txBody>
          <a:bodyPr>
            <a:normAutofit fontScale="90000"/>
          </a:bodyPr>
          <a:lstStyle/>
          <a:p>
            <a:pPr algn="ctr"/>
            <a:r>
              <a:rPr lang="en-IN" b="1" dirty="0">
                <a:solidFill>
                  <a:schemeClr val="bg1"/>
                </a:solidFill>
                <a:latin typeface="Algerian" panose="04020705040A02060702" pitchFamily="82" charset="0"/>
              </a:rPr>
              <a:t> </a:t>
            </a:r>
            <a:r>
              <a:rPr lang="en-US" sz="4000" b="1" u="sng" dirty="0">
                <a:solidFill>
                  <a:schemeClr val="bg1"/>
                </a:solidFill>
              </a:rPr>
              <a:t>JAVA BEAN CLASSES</a:t>
            </a:r>
            <a:br>
              <a:rPr lang="en-US" sz="3600" b="1" u="sng" dirty="0">
                <a:solidFill>
                  <a:schemeClr val="accent3">
                    <a:lumMod val="20000"/>
                    <a:lumOff val="80000"/>
                  </a:schemeClr>
                </a:solidFill>
              </a:rPr>
            </a:br>
            <a:r>
              <a:rPr lang="en-US" sz="3600" b="1" dirty="0">
                <a:solidFill>
                  <a:schemeClr val="accent3">
                    <a:lumMod val="20000"/>
                    <a:lumOff val="80000"/>
                  </a:schemeClr>
                </a:solidFill>
              </a:rPr>
              <a:t>Java beans incorporate a set of objects into one accessible object that can be accessed easily from any application. This single accessible object is maintainable, customizable, and reusable.</a:t>
            </a:r>
            <a:endParaRPr lang="en-IN" dirty="0">
              <a:solidFill>
                <a:schemeClr val="accent3">
                  <a:lumMod val="20000"/>
                  <a:lumOff val="80000"/>
                </a:schemeClr>
              </a:solidFill>
            </a:endParaRPr>
          </a:p>
        </p:txBody>
      </p:sp>
    </p:spTree>
    <p:extLst>
      <p:ext uri="{BB962C8B-B14F-4D97-AF65-F5344CB8AC3E}">
        <p14:creationId xmlns:p14="http://schemas.microsoft.com/office/powerpoint/2010/main" val="2236417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96C18-7B59-462B-9B86-AFE8C8ADE413}"/>
              </a:ext>
            </a:extLst>
          </p:cNvPr>
          <p:cNvSpPr>
            <a:spLocks noGrp="1"/>
          </p:cNvSpPr>
          <p:nvPr>
            <p:ph type="title"/>
          </p:nvPr>
        </p:nvSpPr>
        <p:spPr>
          <a:xfrm>
            <a:off x="1696915" y="2139136"/>
            <a:ext cx="8534400" cy="5211233"/>
          </a:xfrm>
        </p:spPr>
        <p:txBody>
          <a:bodyPr>
            <a:normAutofit fontScale="90000"/>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IN" sz="4000" b="1" u="sng" dirty="0">
                <a:solidFill>
                  <a:schemeClr val="bg1"/>
                </a:solidFill>
              </a:rPr>
              <a:t>DATABASE LAYER</a:t>
            </a:r>
            <a:br>
              <a:rPr lang="en-IN" sz="4000" u="sng" dirty="0">
                <a:solidFill>
                  <a:schemeClr val="accent3">
                    <a:lumMod val="20000"/>
                    <a:lumOff val="80000"/>
                  </a:schemeClr>
                </a:solidFill>
              </a:rPr>
            </a:br>
            <a:r>
              <a:rPr lang="en-US" sz="4000" b="1" i="0" dirty="0">
                <a:solidFill>
                  <a:schemeClr val="accent3">
                    <a:lumMod val="20000"/>
                    <a:lumOff val="80000"/>
                  </a:schemeClr>
                </a:solidFill>
                <a:effectLst/>
                <a:latin typeface="-apple-system"/>
              </a:rPr>
              <a:t>The Data Access Object is basically an object or an interface that provides access to database or any other persistence storage.</a:t>
            </a:r>
            <a:br>
              <a:rPr lang="en-US" sz="4000" b="1" i="0" dirty="0">
                <a:solidFill>
                  <a:schemeClr val="accent6">
                    <a:lumMod val="75000"/>
                  </a:schemeClr>
                </a:solidFill>
                <a:effectLst/>
                <a:latin typeface="-apple-system"/>
              </a:rPr>
            </a:br>
            <a:r>
              <a:rPr lang="en-US" sz="4000" b="1" i="0" dirty="0">
                <a:solidFill>
                  <a:schemeClr val="bg1"/>
                </a:solidFill>
                <a:effectLst/>
                <a:latin typeface="-apple-system"/>
              </a:rPr>
              <a:t>For example </a:t>
            </a:r>
            <a:br>
              <a:rPr lang="en-US" sz="4000" b="1" i="0" dirty="0">
                <a:effectLst/>
                <a:latin typeface="-apple-system"/>
              </a:rPr>
            </a:br>
            <a:r>
              <a:rPr lang="en-US" sz="3100" b="1" i="0" dirty="0">
                <a:solidFill>
                  <a:schemeClr val="accent4">
                    <a:lumMod val="60000"/>
                    <a:lumOff val="40000"/>
                  </a:schemeClr>
                </a:solidFill>
                <a:effectLst/>
                <a:latin typeface="-apple-system"/>
              </a:rPr>
              <a:t>if we want to perform some operation for table “employee” present inside the database </a:t>
            </a:r>
            <a:r>
              <a:rPr kumimoji="0" lang="en-US" altLang="en-US" sz="3200" b="1" i="0" u="none" strike="noStrike" cap="none" normalizeH="0" baseline="0" dirty="0">
                <a:ln>
                  <a:noFill/>
                </a:ln>
                <a:solidFill>
                  <a:schemeClr val="tx1"/>
                </a:solidFill>
                <a:effectLst/>
                <a:latin typeface="inherit"/>
              </a:rPr>
              <a:t>interface EmployeeDAO { </a:t>
            </a:r>
            <a:br>
              <a:rPr kumimoji="0" lang="en-US" altLang="en-US" sz="3200" b="1" i="0" u="none" strike="noStrike" cap="none" normalizeH="0" baseline="0" dirty="0">
                <a:ln>
                  <a:noFill/>
                </a:ln>
                <a:solidFill>
                  <a:schemeClr val="tx1"/>
                </a:solidFill>
                <a:effectLst/>
                <a:latin typeface="inherit"/>
              </a:rPr>
            </a:br>
            <a:r>
              <a:rPr kumimoji="0" lang="en-US" altLang="en-US" sz="3200" b="1" i="0" u="none" strike="noStrike" cap="none" normalizeH="0" baseline="0" dirty="0">
                <a:ln>
                  <a:noFill/>
                </a:ln>
                <a:solidFill>
                  <a:schemeClr val="tx1"/>
                </a:solidFill>
                <a:effectLst/>
                <a:latin typeface="inherit"/>
              </a:rPr>
              <a:t>  List&lt;Employee&gt; findById();</a:t>
            </a:r>
            <a:br>
              <a:rPr kumimoji="0" lang="en-US" altLang="en-US" sz="3200" b="1" i="0" u="none" strike="noStrike" cap="none" normalizeH="0" baseline="0" dirty="0">
                <a:ln>
                  <a:noFill/>
                </a:ln>
                <a:solidFill>
                  <a:schemeClr val="tx1"/>
                </a:solidFill>
                <a:effectLst/>
                <a:latin typeface="inherit"/>
              </a:rPr>
            </a:br>
            <a:r>
              <a:rPr kumimoji="0" lang="en-US" altLang="en-US" sz="3200" b="1" i="0" u="none" strike="noStrike" cap="none" normalizeH="0" baseline="0" dirty="0">
                <a:ln>
                  <a:noFill/>
                </a:ln>
                <a:solidFill>
                  <a:schemeClr val="tx1"/>
                </a:solidFill>
                <a:effectLst/>
                <a:latin typeface="inherit"/>
              </a:rPr>
              <a:t>boolean insertEmployee(Employee employee);</a:t>
            </a:r>
            <a:r>
              <a:rPr kumimoji="0" lang="en-US" altLang="en-US" sz="2800" b="1" i="0" u="none" strike="noStrike" cap="none" normalizeH="0" baseline="0" dirty="0">
                <a:ln>
                  <a:noFill/>
                </a:ln>
                <a:solidFill>
                  <a:schemeClr val="tx1"/>
                </a:solidFill>
                <a:effectLst/>
              </a:rPr>
              <a:t> </a:t>
            </a:r>
            <a:br>
              <a:rPr kumimoji="0" lang="en-US" altLang="en-US" sz="6600" b="1" i="0" u="none" strike="noStrike" cap="none" normalizeH="0" baseline="0" dirty="0">
                <a:ln>
                  <a:noFill/>
                </a:ln>
                <a:solidFill>
                  <a:schemeClr val="tx1"/>
                </a:solidFill>
                <a:effectLst/>
                <a:latin typeface="Arial" panose="020B0604020202020204" pitchFamily="34" charset="0"/>
              </a:rPr>
            </a:br>
            <a:r>
              <a:rPr kumimoji="0" lang="en-US" altLang="en-US" sz="3200" b="1" i="0" u="none" strike="noStrike" cap="none" normalizeH="0" baseline="0" dirty="0">
                <a:ln>
                  <a:noFill/>
                </a:ln>
                <a:solidFill>
                  <a:schemeClr val="tx1"/>
                </a:solidFill>
                <a:effectLst/>
                <a:latin typeface="inherit"/>
              </a:rPr>
              <a:t>boolean updateEmployee(Employee employee);</a:t>
            </a:r>
            <a:br>
              <a:rPr kumimoji="0" lang="en-US" altLang="en-US" sz="3200" b="1" i="0" u="none" strike="noStrike" cap="none" normalizeH="0" baseline="0" dirty="0">
                <a:ln>
                  <a:noFill/>
                </a:ln>
                <a:solidFill>
                  <a:schemeClr val="tx1"/>
                </a:solidFill>
                <a:effectLst/>
                <a:latin typeface="inherit"/>
              </a:rPr>
            </a:br>
            <a:r>
              <a:rPr kumimoji="0" lang="en-US" altLang="en-US" sz="3200" b="1" i="0" u="none" strike="noStrike" cap="none" normalizeH="0" baseline="0" dirty="0">
                <a:ln>
                  <a:noFill/>
                </a:ln>
                <a:solidFill>
                  <a:schemeClr val="tx1"/>
                </a:solidFill>
                <a:effectLst/>
                <a:latin typeface="inherit"/>
              </a:rPr>
              <a:t> boolean deleteEmployee(Employee employee);</a:t>
            </a:r>
            <a:r>
              <a:rPr kumimoji="0" lang="en-US" altLang="en-US" sz="2800" b="1" i="0" u="none" strike="noStrike" cap="none" normalizeH="0" baseline="0" dirty="0">
                <a:ln>
                  <a:noFill/>
                </a:ln>
                <a:solidFill>
                  <a:schemeClr val="tx1"/>
                </a:solidFill>
                <a:effectLst/>
              </a:rPr>
              <a:t> }</a:t>
            </a:r>
            <a:br>
              <a:rPr kumimoji="0" lang="en-US" altLang="en-US" sz="6600" b="0" i="0" u="none" strike="noStrike" cap="none" normalizeH="0" baseline="0" dirty="0">
                <a:ln>
                  <a:noFill/>
                </a:ln>
                <a:solidFill>
                  <a:schemeClr val="tx1"/>
                </a:solidFill>
                <a:effectLst/>
                <a:latin typeface="Arial" panose="020B0604020202020204" pitchFamily="34" charset="0"/>
              </a:rPr>
            </a:br>
            <a:br>
              <a:rPr kumimoji="0" lang="en-US" altLang="en-US" sz="3200" b="0" i="0" u="none" strike="noStrike" cap="none" normalizeH="0" baseline="0" dirty="0">
                <a:ln>
                  <a:noFill/>
                </a:ln>
                <a:solidFill>
                  <a:schemeClr val="tx1"/>
                </a:solidFill>
                <a:effectLst/>
                <a:latin typeface="inherit"/>
              </a:rPr>
            </a:br>
            <a:r>
              <a:rPr kumimoji="0" lang="en-US" altLang="en-US" sz="2800" b="0" i="0" u="none" strike="noStrike" cap="none" normalizeH="0" baseline="0" dirty="0">
                <a:ln>
                  <a:noFill/>
                </a:ln>
                <a:solidFill>
                  <a:schemeClr val="tx1"/>
                </a:solidFill>
                <a:effectLst/>
              </a:rPr>
              <a:t> </a:t>
            </a:r>
            <a:br>
              <a:rPr kumimoji="0" lang="en-US" altLang="en-US" sz="6600" b="0" i="0" u="none" strike="noStrike" cap="none" normalizeH="0" baseline="0" dirty="0">
                <a:ln>
                  <a:noFill/>
                </a:ln>
                <a:solidFill>
                  <a:schemeClr val="tx1"/>
                </a:solidFill>
                <a:effectLst/>
                <a:latin typeface="Arial" panose="020B0604020202020204" pitchFamily="34" charset="0"/>
              </a:rPr>
            </a:br>
            <a:br>
              <a:rPr lang="en-US" sz="3100" b="0" i="0" dirty="0">
                <a:solidFill>
                  <a:schemeClr val="accent4">
                    <a:lumMod val="40000"/>
                    <a:lumOff val="60000"/>
                  </a:schemeClr>
                </a:solidFill>
                <a:effectLst/>
                <a:latin typeface="-apple-system"/>
              </a:rPr>
            </a:br>
            <a:br>
              <a:rPr lang="en-US" sz="3100" b="0" i="0" dirty="0">
                <a:solidFill>
                  <a:schemeClr val="accent4">
                    <a:lumMod val="40000"/>
                    <a:lumOff val="60000"/>
                  </a:schemeClr>
                </a:solidFill>
                <a:effectLst/>
                <a:latin typeface="-apple-system"/>
              </a:rPr>
            </a:br>
            <a:br>
              <a:rPr lang="en-IN" sz="4000" u="sng" dirty="0">
                <a:solidFill>
                  <a:schemeClr val="accent3">
                    <a:lumMod val="20000"/>
                    <a:lumOff val="80000"/>
                  </a:schemeClr>
                </a:solidFill>
              </a:rPr>
            </a:br>
            <a:endParaRPr lang="en-IN" sz="4000" u="sng" dirty="0">
              <a:solidFill>
                <a:schemeClr val="accent3">
                  <a:lumMod val="20000"/>
                  <a:lumOff val="80000"/>
                </a:schemeClr>
              </a:solidFill>
            </a:endParaRPr>
          </a:p>
        </p:txBody>
      </p:sp>
    </p:spTree>
    <p:extLst>
      <p:ext uri="{BB962C8B-B14F-4D97-AF65-F5344CB8AC3E}">
        <p14:creationId xmlns:p14="http://schemas.microsoft.com/office/powerpoint/2010/main" val="3700096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C7CF-7D3C-4982-B71B-9266A2DA975F}"/>
              </a:ext>
            </a:extLst>
          </p:cNvPr>
          <p:cNvSpPr>
            <a:spLocks noGrp="1"/>
          </p:cNvSpPr>
          <p:nvPr>
            <p:ph type="title"/>
          </p:nvPr>
        </p:nvSpPr>
        <p:spPr>
          <a:xfrm>
            <a:off x="167054" y="896815"/>
            <a:ext cx="11597053" cy="6462345"/>
          </a:xfrm>
        </p:spPr>
        <p:txBody>
          <a:bodyPr>
            <a:normAutofit fontScale="90000"/>
          </a:bodyPr>
          <a:lstStyle/>
          <a:p>
            <a:pPr algn="ctr"/>
            <a:r>
              <a:rPr lang="en-US" b="0" i="0" dirty="0">
                <a:solidFill>
                  <a:srgbClr val="000000"/>
                </a:solidFill>
                <a:effectLst/>
                <a:latin typeface="Arial" panose="020B0604020202020204" pitchFamily="34" charset="0"/>
              </a:rPr>
              <a:t>  </a:t>
            </a:r>
            <a:r>
              <a:rPr lang="en-US" sz="4400" b="1" i="0" u="sng" dirty="0">
                <a:solidFill>
                  <a:schemeClr val="bg1"/>
                </a:solidFill>
                <a:effectLst/>
                <a:latin typeface="Arial" panose="020B0604020202020204" pitchFamily="34" charset="0"/>
              </a:rPr>
              <a:t>server layer</a:t>
            </a:r>
            <a:br>
              <a:rPr lang="en-US" b="0" i="0" dirty="0">
                <a:solidFill>
                  <a:srgbClr val="000000"/>
                </a:solidFill>
                <a:effectLst/>
                <a:latin typeface="Arial" panose="020B0604020202020204" pitchFamily="34" charset="0"/>
              </a:rPr>
            </a:br>
            <a:r>
              <a:rPr lang="en-US" sz="2800" b="1" i="0" dirty="0">
                <a:solidFill>
                  <a:schemeClr val="accent3">
                    <a:lumMod val="20000"/>
                    <a:lumOff val="80000"/>
                  </a:schemeClr>
                </a:solidFill>
                <a:effectLst/>
                <a:latin typeface="Arial" panose="020B0604020202020204" pitchFamily="34" charset="0"/>
              </a:rPr>
              <a:t>Java Servlets are programs that run on a Web or Application server </a:t>
            </a:r>
            <a:br>
              <a:rPr lang="en-US" sz="2800" b="1" i="0" dirty="0">
                <a:solidFill>
                  <a:schemeClr val="accent3">
                    <a:lumMod val="20000"/>
                    <a:lumOff val="80000"/>
                  </a:schemeClr>
                </a:solidFill>
                <a:effectLst/>
                <a:latin typeface="Arial" panose="020B0604020202020204" pitchFamily="34" charset="0"/>
              </a:rPr>
            </a:br>
            <a:r>
              <a:rPr lang="en-US" sz="2800" b="1" i="0" dirty="0">
                <a:solidFill>
                  <a:schemeClr val="accent3">
                    <a:lumMod val="20000"/>
                    <a:lumOff val="80000"/>
                  </a:schemeClr>
                </a:solidFill>
                <a:effectLst/>
                <a:latin typeface="Arial" panose="020B0604020202020204" pitchFamily="34" charset="0"/>
              </a:rPr>
              <a:t>and act as a middle layer between a requests coming from a Web browser or other HTTP client</a:t>
            </a:r>
            <a:br>
              <a:rPr lang="en-US" sz="2800" b="1" i="0" dirty="0">
                <a:solidFill>
                  <a:schemeClr val="accent3">
                    <a:lumMod val="20000"/>
                    <a:lumOff val="80000"/>
                  </a:schemeClr>
                </a:solidFill>
                <a:effectLst/>
                <a:latin typeface="Arial" panose="020B0604020202020204" pitchFamily="34" charset="0"/>
              </a:rPr>
            </a:br>
            <a:r>
              <a:rPr lang="en-US" sz="2800" b="1" i="0" dirty="0">
                <a:solidFill>
                  <a:schemeClr val="accent3">
                    <a:lumMod val="20000"/>
                    <a:lumOff val="80000"/>
                  </a:schemeClr>
                </a:solidFill>
                <a:effectLst/>
                <a:latin typeface="Arial" panose="020B0604020202020204" pitchFamily="34" charset="0"/>
              </a:rPr>
              <a:t> and </a:t>
            </a:r>
            <a:br>
              <a:rPr lang="en-US" sz="2800" b="1" i="0" dirty="0">
                <a:solidFill>
                  <a:schemeClr val="accent3">
                    <a:lumMod val="20000"/>
                    <a:lumOff val="80000"/>
                  </a:schemeClr>
                </a:solidFill>
                <a:effectLst/>
                <a:latin typeface="Arial" panose="020B0604020202020204" pitchFamily="34" charset="0"/>
              </a:rPr>
            </a:br>
            <a:r>
              <a:rPr lang="en-US" sz="2800" b="1" i="0" dirty="0">
                <a:solidFill>
                  <a:schemeClr val="accent3">
                    <a:lumMod val="20000"/>
                    <a:lumOff val="80000"/>
                  </a:schemeClr>
                </a:solidFill>
                <a:effectLst/>
                <a:latin typeface="Arial" panose="020B0604020202020204" pitchFamily="34" charset="0"/>
              </a:rPr>
              <a:t>databases or applications on the HTTP server.</a:t>
            </a:r>
            <a:br>
              <a:rPr lang="en-US" sz="2800" b="1" dirty="0">
                <a:solidFill>
                  <a:schemeClr val="accent3">
                    <a:lumMod val="20000"/>
                    <a:lumOff val="80000"/>
                  </a:schemeClr>
                </a:solidFill>
                <a:latin typeface="Arial" panose="020B0604020202020204" pitchFamily="34" charset="0"/>
              </a:rPr>
            </a:br>
            <a:br>
              <a:rPr lang="en-US" sz="2800" b="1" i="0" dirty="0">
                <a:solidFill>
                  <a:schemeClr val="accent3">
                    <a:lumMod val="20000"/>
                    <a:lumOff val="80000"/>
                  </a:schemeClr>
                </a:solidFill>
                <a:effectLst/>
                <a:latin typeface="Arial" panose="020B0604020202020204" pitchFamily="34" charset="0"/>
              </a:rPr>
            </a:br>
            <a:r>
              <a:rPr lang="en-US" sz="2700" b="1" i="0" dirty="0">
                <a:solidFill>
                  <a:schemeClr val="accent3">
                    <a:lumMod val="20000"/>
                    <a:lumOff val="80000"/>
                  </a:schemeClr>
                </a:solidFill>
                <a:effectLst/>
                <a:latin typeface="Arial" panose="020B0604020202020204" pitchFamily="34" charset="0"/>
              </a:rPr>
              <a:t>Using Servlets, we can take input from user through web page</a:t>
            </a:r>
            <a:br>
              <a:rPr lang="en-US" sz="2700" b="1" i="0" dirty="0">
                <a:solidFill>
                  <a:schemeClr val="accent3">
                    <a:lumMod val="20000"/>
                    <a:lumOff val="80000"/>
                  </a:schemeClr>
                </a:solidFill>
                <a:effectLst/>
                <a:latin typeface="Arial" panose="020B0604020202020204" pitchFamily="34" charset="0"/>
              </a:rPr>
            </a:br>
            <a:r>
              <a:rPr lang="en-US" sz="2700" b="1" i="0" dirty="0">
                <a:solidFill>
                  <a:schemeClr val="accent3">
                    <a:lumMod val="20000"/>
                    <a:lumOff val="80000"/>
                  </a:schemeClr>
                </a:solidFill>
                <a:effectLst/>
                <a:latin typeface="Arial" panose="020B0604020202020204" pitchFamily="34" charset="0"/>
              </a:rPr>
              <a:t>and</a:t>
            </a:r>
            <a:br>
              <a:rPr lang="en-US" sz="2700" b="1" i="0" dirty="0">
                <a:solidFill>
                  <a:schemeClr val="accent3">
                    <a:lumMod val="20000"/>
                    <a:lumOff val="80000"/>
                  </a:schemeClr>
                </a:solidFill>
                <a:effectLst/>
                <a:latin typeface="Arial" panose="020B0604020202020204" pitchFamily="34" charset="0"/>
              </a:rPr>
            </a:br>
            <a:r>
              <a:rPr lang="en-US" sz="2700" b="1" i="0" dirty="0">
                <a:solidFill>
                  <a:schemeClr val="accent3">
                    <a:lumMod val="20000"/>
                    <a:lumOff val="80000"/>
                  </a:schemeClr>
                </a:solidFill>
                <a:effectLst/>
                <a:latin typeface="Arial" panose="020B0604020202020204" pitchFamily="34" charset="0"/>
              </a:rPr>
              <a:t>we can present records from a database or another source, and create dynamic web pages</a:t>
            </a:r>
            <a:br>
              <a:rPr lang="en-US" sz="2800" b="0" i="0" dirty="0">
                <a:solidFill>
                  <a:schemeClr val="accent6">
                    <a:lumMod val="75000"/>
                  </a:schemeClr>
                </a:solidFill>
                <a:effectLst/>
                <a:latin typeface="Arial" panose="020B0604020202020204" pitchFamily="34" charset="0"/>
              </a:rPr>
            </a:br>
            <a:br>
              <a:rPr lang="en-US" sz="2800" b="0" i="0" dirty="0">
                <a:solidFill>
                  <a:schemeClr val="accent6">
                    <a:lumMod val="75000"/>
                  </a:schemeClr>
                </a:solidFill>
                <a:effectLst/>
                <a:latin typeface="Arial" panose="020B0604020202020204" pitchFamily="34" charset="0"/>
              </a:rPr>
            </a:br>
            <a:br>
              <a:rPr lang="en-US" sz="2800" b="0" i="0" dirty="0">
                <a:solidFill>
                  <a:schemeClr val="accent6">
                    <a:lumMod val="75000"/>
                  </a:schemeClr>
                </a:solidFill>
                <a:effectLst/>
                <a:latin typeface="Arial" panose="020B0604020202020204" pitchFamily="34" charset="0"/>
              </a:rPr>
            </a:br>
            <a:br>
              <a:rPr lang="en-US" sz="2800" b="0" i="0" dirty="0">
                <a:solidFill>
                  <a:schemeClr val="accent6">
                    <a:lumMod val="75000"/>
                  </a:schemeClr>
                </a:solidFill>
                <a:effectLst/>
                <a:latin typeface="Arial" panose="020B0604020202020204" pitchFamily="34" charset="0"/>
              </a:rPr>
            </a:br>
            <a:br>
              <a:rPr lang="en-US" sz="2800" b="0" i="0" dirty="0">
                <a:solidFill>
                  <a:schemeClr val="accent6">
                    <a:lumMod val="75000"/>
                  </a:schemeClr>
                </a:solidFill>
                <a:effectLst/>
                <a:latin typeface="Arial" panose="020B0604020202020204" pitchFamily="34" charset="0"/>
              </a:rPr>
            </a:br>
            <a:endParaRPr lang="en-IN" sz="2800" dirty="0">
              <a:solidFill>
                <a:schemeClr val="accent6">
                  <a:lumMod val="75000"/>
                </a:schemeClr>
              </a:solidFill>
            </a:endParaRPr>
          </a:p>
        </p:txBody>
      </p:sp>
    </p:spTree>
    <p:extLst>
      <p:ext uri="{BB962C8B-B14F-4D97-AF65-F5344CB8AC3E}">
        <p14:creationId xmlns:p14="http://schemas.microsoft.com/office/powerpoint/2010/main" val="3539589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2187A-2173-4BFD-A840-82D36A083294}"/>
              </a:ext>
            </a:extLst>
          </p:cNvPr>
          <p:cNvSpPr>
            <a:spLocks noGrp="1"/>
          </p:cNvSpPr>
          <p:nvPr>
            <p:ph type="title"/>
          </p:nvPr>
        </p:nvSpPr>
        <p:spPr>
          <a:xfrm>
            <a:off x="246185" y="1"/>
            <a:ext cx="11878407" cy="7165730"/>
          </a:xfrm>
        </p:spPr>
        <p:txBody>
          <a:bodyPr>
            <a:normAutofit fontScale="90000"/>
          </a:bodyPr>
          <a:lstStyle/>
          <a:p>
            <a:pPr algn="ctr"/>
            <a:r>
              <a:rPr lang="en-IN" sz="4400" b="1" dirty="0">
                <a:solidFill>
                  <a:schemeClr val="bg1"/>
                </a:solidFill>
                <a:latin typeface="Algerian" panose="04020705040A02060702" pitchFamily="82" charset="0"/>
              </a:rPr>
              <a:t>Front-End &amp; Designing</a:t>
            </a:r>
            <a:br>
              <a:rPr lang="en-IN" sz="4400" b="1" dirty="0">
                <a:solidFill>
                  <a:schemeClr val="bg1"/>
                </a:solidFill>
                <a:latin typeface="Algerian" panose="04020705040A02060702" pitchFamily="82" charset="0"/>
              </a:rPr>
            </a:br>
            <a:r>
              <a:rPr lang="en-IN" sz="4400" b="1" dirty="0">
                <a:solidFill>
                  <a:schemeClr val="bg1"/>
                </a:solidFill>
                <a:latin typeface="Algerian" panose="04020705040A02060702" pitchFamily="82" charset="0"/>
              </a:rPr>
              <a:t>Made by </a:t>
            </a:r>
            <a:br>
              <a:rPr lang="en-IN" b="1" dirty="0">
                <a:solidFill>
                  <a:schemeClr val="bg1"/>
                </a:solidFill>
                <a:latin typeface="Algerian" panose="04020705040A02060702" pitchFamily="82" charset="0"/>
              </a:rPr>
            </a:br>
            <a:r>
              <a:rPr lang="en-IN" b="1" dirty="0">
                <a:solidFill>
                  <a:schemeClr val="bg1"/>
                </a:solidFill>
                <a:latin typeface="Algerian" panose="04020705040A02060702" pitchFamily="82" charset="0"/>
              </a:rPr>
              <a:t> </a:t>
            </a:r>
            <a:r>
              <a:rPr lang="en-IN" sz="3600" b="1" dirty="0">
                <a:solidFill>
                  <a:schemeClr val="accent6">
                    <a:lumMod val="50000"/>
                  </a:schemeClr>
                </a:solidFill>
                <a:latin typeface="Arial Black" panose="020B0A04020102020204" pitchFamily="34" charset="0"/>
              </a:rPr>
              <a:t>Priyanka thorat</a:t>
            </a:r>
            <a:br>
              <a:rPr lang="en-IN" sz="3600" b="1" dirty="0">
                <a:solidFill>
                  <a:schemeClr val="accent6">
                    <a:lumMod val="50000"/>
                  </a:schemeClr>
                </a:solidFill>
                <a:latin typeface="Arial Black" panose="020B0A04020102020204" pitchFamily="34" charset="0"/>
              </a:rPr>
            </a:br>
            <a:r>
              <a:rPr lang="en-IN" sz="3600" b="1" dirty="0">
                <a:solidFill>
                  <a:schemeClr val="accent6">
                    <a:lumMod val="50000"/>
                  </a:schemeClr>
                </a:solidFill>
                <a:latin typeface="Arial Black" panose="020B0A04020102020204" pitchFamily="34" charset="0"/>
              </a:rPr>
              <a:t> Neeraj Kumar</a:t>
            </a:r>
            <a:br>
              <a:rPr lang="en-IN" sz="3600" b="1" dirty="0">
                <a:solidFill>
                  <a:schemeClr val="accent6">
                    <a:lumMod val="50000"/>
                  </a:schemeClr>
                </a:solidFill>
                <a:latin typeface="Arial Black" panose="020B0A04020102020204" pitchFamily="34" charset="0"/>
              </a:rPr>
            </a:br>
            <a:r>
              <a:rPr lang="en-IN" sz="3600" b="1" dirty="0">
                <a:solidFill>
                  <a:schemeClr val="accent6">
                    <a:lumMod val="50000"/>
                  </a:schemeClr>
                </a:solidFill>
                <a:latin typeface="Arial Black" panose="020B0A04020102020204" pitchFamily="34" charset="0"/>
              </a:rPr>
              <a:t> Rakesh Ranjan</a:t>
            </a:r>
            <a:br>
              <a:rPr lang="en-IN" sz="3600" b="1" dirty="0">
                <a:solidFill>
                  <a:schemeClr val="accent6">
                    <a:lumMod val="50000"/>
                  </a:schemeClr>
                </a:solidFill>
                <a:latin typeface="Arial Black" panose="020B0A04020102020204" pitchFamily="34" charset="0"/>
              </a:rPr>
            </a:br>
            <a:r>
              <a:rPr lang="en-IN" u="sng" dirty="0">
                <a:latin typeface="Arial Black" panose="020B0A04020102020204" pitchFamily="34" charset="0"/>
              </a:rPr>
              <a:t>Contents</a:t>
            </a:r>
            <a:r>
              <a:rPr lang="en-IN" dirty="0">
                <a:latin typeface="Arial Black" panose="020B0A04020102020204" pitchFamily="34" charset="0"/>
              </a:rPr>
              <a:t> </a:t>
            </a:r>
            <a:br>
              <a:rPr lang="en-IN" dirty="0"/>
            </a:br>
            <a:r>
              <a:rPr lang="en-IN" b="1" dirty="0">
                <a:solidFill>
                  <a:schemeClr val="accent3">
                    <a:lumMod val="20000"/>
                    <a:lumOff val="80000"/>
                  </a:schemeClr>
                </a:solidFill>
              </a:rPr>
              <a:t>HTml </a:t>
            </a:r>
            <a:br>
              <a:rPr lang="en-IN" b="1" dirty="0">
                <a:solidFill>
                  <a:schemeClr val="accent3">
                    <a:lumMod val="20000"/>
                    <a:lumOff val="80000"/>
                  </a:schemeClr>
                </a:solidFill>
              </a:rPr>
            </a:br>
            <a:r>
              <a:rPr lang="en-IN" b="1" dirty="0">
                <a:solidFill>
                  <a:schemeClr val="accent3">
                    <a:lumMod val="20000"/>
                    <a:lumOff val="80000"/>
                  </a:schemeClr>
                </a:solidFill>
              </a:rPr>
              <a:t>Html code Connectivity </a:t>
            </a:r>
            <a:br>
              <a:rPr lang="en-IN" b="1" dirty="0">
                <a:solidFill>
                  <a:schemeClr val="accent3">
                    <a:lumMod val="20000"/>
                    <a:lumOff val="80000"/>
                  </a:schemeClr>
                </a:solidFill>
              </a:rPr>
            </a:br>
            <a:r>
              <a:rPr lang="en-IN" b="1" dirty="0">
                <a:solidFill>
                  <a:schemeClr val="accent3">
                    <a:lumMod val="20000"/>
                    <a:lumOff val="80000"/>
                  </a:schemeClr>
                </a:solidFill>
              </a:rPr>
              <a:t>Designing Through</a:t>
            </a:r>
            <a:br>
              <a:rPr lang="en-IN" b="1" dirty="0">
                <a:solidFill>
                  <a:schemeClr val="accent3">
                    <a:lumMod val="20000"/>
                    <a:lumOff val="80000"/>
                  </a:schemeClr>
                </a:solidFill>
              </a:rPr>
            </a:br>
            <a:r>
              <a:rPr lang="en-IN" b="1" dirty="0">
                <a:solidFill>
                  <a:schemeClr val="accent3">
                    <a:lumMod val="20000"/>
                    <a:lumOff val="80000"/>
                  </a:schemeClr>
                </a:solidFill>
              </a:rPr>
              <a:t> CSS</a:t>
            </a:r>
            <a:br>
              <a:rPr lang="en-IN" b="1" dirty="0">
                <a:solidFill>
                  <a:schemeClr val="accent3">
                    <a:lumMod val="20000"/>
                    <a:lumOff val="80000"/>
                  </a:schemeClr>
                </a:solidFill>
              </a:rPr>
            </a:br>
            <a:r>
              <a:rPr lang="en-IN" b="1" dirty="0">
                <a:solidFill>
                  <a:schemeClr val="accent3">
                    <a:lumMod val="20000"/>
                    <a:lumOff val="80000"/>
                  </a:schemeClr>
                </a:solidFill>
              </a:rPr>
              <a:t> bootstrap </a:t>
            </a:r>
            <a:br>
              <a:rPr lang="en-IN" b="1" dirty="0">
                <a:solidFill>
                  <a:schemeClr val="accent3">
                    <a:lumMod val="20000"/>
                    <a:lumOff val="80000"/>
                  </a:schemeClr>
                </a:solidFill>
              </a:rPr>
            </a:br>
            <a:r>
              <a:rPr lang="en-IN" b="1" dirty="0">
                <a:solidFill>
                  <a:schemeClr val="accent3">
                    <a:lumMod val="20000"/>
                    <a:lumOff val="80000"/>
                  </a:schemeClr>
                </a:solidFill>
              </a:rPr>
              <a:t>functioned by Java Script</a:t>
            </a:r>
            <a:br>
              <a:rPr lang="en-IN" b="1" dirty="0">
                <a:solidFill>
                  <a:schemeClr val="bg1"/>
                </a:solidFill>
                <a:latin typeface="Algerian" panose="04020705040A02060702" pitchFamily="82" charset="0"/>
              </a:rPr>
            </a:br>
            <a:br>
              <a:rPr lang="en-IN" b="1" dirty="0">
                <a:solidFill>
                  <a:schemeClr val="bg1"/>
                </a:solidFill>
                <a:latin typeface="Algerian" panose="04020705040A02060702" pitchFamily="82" charset="0"/>
              </a:rPr>
            </a:br>
            <a:endParaRPr lang="en-IN" b="1" dirty="0">
              <a:solidFill>
                <a:schemeClr val="bg1"/>
              </a:solidFill>
              <a:latin typeface="Algerian" panose="04020705040A02060702" pitchFamily="82" charset="0"/>
            </a:endParaRPr>
          </a:p>
        </p:txBody>
      </p:sp>
    </p:spTree>
    <p:extLst>
      <p:ext uri="{BB962C8B-B14F-4D97-AF65-F5344CB8AC3E}">
        <p14:creationId xmlns:p14="http://schemas.microsoft.com/office/powerpoint/2010/main" val="4024141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EADCF-5F5B-4C10-9A44-7D5558520B30}"/>
              </a:ext>
            </a:extLst>
          </p:cNvPr>
          <p:cNvSpPr>
            <a:spLocks noGrp="1"/>
          </p:cNvSpPr>
          <p:nvPr>
            <p:ph type="title"/>
          </p:nvPr>
        </p:nvSpPr>
        <p:spPr>
          <a:xfrm>
            <a:off x="1457935" y="1626578"/>
            <a:ext cx="8534400" cy="5853722"/>
          </a:xfrm>
        </p:spPr>
        <p:txBody>
          <a:bodyPr>
            <a:normAutofit fontScale="90000"/>
          </a:bodyPr>
          <a:lstStyle/>
          <a:p>
            <a:pPr algn="ctr"/>
            <a:r>
              <a:rPr lang="en-US" sz="2400" b="1" u="sng" dirty="0">
                <a:solidFill>
                  <a:schemeClr val="bg1"/>
                </a:solidFill>
                <a:latin typeface="Arial Black" panose="020B0A04020102020204" pitchFamily="34" charset="0"/>
              </a:rPr>
              <a:t>HTML</a:t>
            </a:r>
            <a:br>
              <a:rPr lang="en-US" sz="2400" b="1" dirty="0">
                <a:solidFill>
                  <a:schemeClr val="accent3">
                    <a:lumMod val="40000"/>
                    <a:lumOff val="60000"/>
                  </a:schemeClr>
                </a:solidFill>
              </a:rPr>
            </a:br>
            <a:r>
              <a:rPr lang="en-US" sz="2400" b="1" dirty="0">
                <a:solidFill>
                  <a:schemeClr val="accent3">
                    <a:lumMod val="20000"/>
                    <a:lumOff val="80000"/>
                  </a:schemeClr>
                </a:solidFill>
              </a:rPr>
              <a:t>HTML stands for Hyper Text Markup Language HTML is used for creating Web pages </a:t>
            </a:r>
            <a:br>
              <a:rPr lang="en-US" sz="2400" b="1" dirty="0">
                <a:solidFill>
                  <a:schemeClr val="accent3">
                    <a:lumMod val="20000"/>
                    <a:lumOff val="80000"/>
                  </a:schemeClr>
                </a:solidFill>
              </a:rPr>
            </a:br>
            <a:r>
              <a:rPr lang="en-US" sz="2400" b="1" dirty="0">
                <a:solidFill>
                  <a:schemeClr val="accent3">
                    <a:lumMod val="20000"/>
                    <a:lumOff val="80000"/>
                  </a:schemeClr>
                </a:solidFill>
              </a:rPr>
              <a:t>HTML describes the structure of a Web page HTML consists of a series of elements HTML elements that</a:t>
            </a:r>
            <a:br>
              <a:rPr lang="en-US" sz="2400" b="1" dirty="0">
                <a:solidFill>
                  <a:schemeClr val="accent3">
                    <a:lumMod val="20000"/>
                    <a:lumOff val="80000"/>
                  </a:schemeClr>
                </a:solidFill>
              </a:rPr>
            </a:br>
            <a:r>
              <a:rPr lang="en-US" sz="2400" b="1" dirty="0">
                <a:solidFill>
                  <a:schemeClr val="accent3">
                    <a:lumMod val="20000"/>
                    <a:lumOff val="80000"/>
                  </a:schemeClr>
                </a:solidFill>
              </a:rPr>
              <a:t>tell the browser how to display the content</a:t>
            </a:r>
            <a:br>
              <a:rPr lang="en-US" sz="2400" b="1" dirty="0">
                <a:solidFill>
                  <a:schemeClr val="accent3">
                    <a:lumMod val="20000"/>
                    <a:lumOff val="80000"/>
                  </a:schemeClr>
                </a:solidFill>
              </a:rPr>
            </a:br>
            <a:r>
              <a:rPr lang="en-US" sz="2400" b="1" u="sng" dirty="0">
                <a:solidFill>
                  <a:schemeClr val="bg1"/>
                </a:solidFill>
                <a:latin typeface="Arial Black" panose="020B0A04020102020204" pitchFamily="34" charset="0"/>
              </a:rPr>
              <a:t>CSS</a:t>
            </a:r>
            <a:br>
              <a:rPr lang="en-US" sz="2400" b="1" dirty="0">
                <a:solidFill>
                  <a:schemeClr val="accent3">
                    <a:lumMod val="40000"/>
                    <a:lumOff val="60000"/>
                  </a:schemeClr>
                </a:solidFill>
              </a:rPr>
            </a:br>
            <a:r>
              <a:rPr lang="en-US" sz="2400" b="1" dirty="0">
                <a:solidFill>
                  <a:schemeClr val="accent3">
                    <a:lumMod val="20000"/>
                    <a:lumOff val="80000"/>
                  </a:schemeClr>
                </a:solidFill>
              </a:rPr>
              <a:t>CSS stands for Cascading Style Sheets CSS describes how HTML elements are to be displayed on screen, paper, or in other media</a:t>
            </a:r>
            <a:br>
              <a:rPr lang="en-US" sz="2400" b="1" dirty="0">
                <a:solidFill>
                  <a:schemeClr val="accent3">
                    <a:lumMod val="20000"/>
                    <a:lumOff val="80000"/>
                  </a:schemeClr>
                </a:solidFill>
              </a:rPr>
            </a:br>
            <a:r>
              <a:rPr lang="en-US" sz="2200" b="1" dirty="0">
                <a:solidFill>
                  <a:schemeClr val="accent3">
                    <a:lumMod val="20000"/>
                    <a:lumOff val="80000"/>
                  </a:schemeClr>
                </a:solidFill>
              </a:rPr>
              <a:t>CSS is the language we use to style an HTML document.</a:t>
            </a:r>
            <a:br>
              <a:rPr lang="en-US" sz="2200" b="1" dirty="0">
                <a:solidFill>
                  <a:schemeClr val="accent3">
                    <a:lumMod val="20000"/>
                    <a:lumOff val="80000"/>
                  </a:schemeClr>
                </a:solidFill>
              </a:rPr>
            </a:br>
            <a:br>
              <a:rPr lang="en-US" sz="2200" b="1" dirty="0">
                <a:solidFill>
                  <a:schemeClr val="accent3">
                    <a:lumMod val="20000"/>
                    <a:lumOff val="80000"/>
                  </a:schemeClr>
                </a:solidFill>
              </a:rPr>
            </a:br>
            <a:r>
              <a:rPr lang="en-US" sz="2400" b="1" u="sng" dirty="0">
                <a:solidFill>
                  <a:schemeClr val="bg1"/>
                </a:solidFill>
                <a:latin typeface="Arial Black" panose="020B0A04020102020204" pitchFamily="34" charset="0"/>
                <a:cs typeface="Arial" panose="020B0604020202020204" pitchFamily="34" charset="0"/>
              </a:rPr>
              <a:t>JAVA SCRIPT</a:t>
            </a:r>
            <a:br>
              <a:rPr lang="en-US" sz="2400" b="1" u="sng" dirty="0">
                <a:solidFill>
                  <a:schemeClr val="bg1"/>
                </a:solidFill>
                <a:latin typeface="Arial Black" panose="020B0A04020102020204" pitchFamily="34" charset="0"/>
                <a:cs typeface="Arial" panose="020B0604020202020204" pitchFamily="34" charset="0"/>
              </a:rPr>
            </a:br>
            <a:r>
              <a:rPr lang="en-US" sz="2200" b="1" i="0" dirty="0">
                <a:solidFill>
                  <a:schemeClr val="accent3">
                    <a:lumMod val="20000"/>
                    <a:lumOff val="80000"/>
                  </a:schemeClr>
                </a:solidFill>
                <a:effectLst/>
                <a:latin typeface="+mn-lt"/>
              </a:rPr>
              <a:t>JavaScript  is a light-weight object-oriented programming language which is used by several websites for scripting the webpages. It is an interpreted programming language that enables dynamic interactivity on websites when applied to an HTML document</a:t>
            </a:r>
            <a:br>
              <a:rPr lang="en-US" sz="2400" dirty="0">
                <a:solidFill>
                  <a:schemeClr val="accent3">
                    <a:lumMod val="40000"/>
                    <a:lumOff val="60000"/>
                  </a:schemeClr>
                </a:solidFill>
              </a:rPr>
            </a:br>
            <a:br>
              <a:rPr lang="en-US" sz="2400" dirty="0">
                <a:solidFill>
                  <a:schemeClr val="accent3">
                    <a:lumMod val="40000"/>
                    <a:lumOff val="60000"/>
                  </a:schemeClr>
                </a:solidFill>
              </a:rPr>
            </a:br>
            <a:br>
              <a:rPr lang="en-US" sz="2400" dirty="0">
                <a:solidFill>
                  <a:schemeClr val="accent3">
                    <a:lumMod val="40000"/>
                    <a:lumOff val="60000"/>
                  </a:schemeClr>
                </a:solidFill>
              </a:rPr>
            </a:br>
            <a:br>
              <a:rPr lang="en-US" sz="2400" dirty="0">
                <a:solidFill>
                  <a:schemeClr val="accent3">
                    <a:lumMod val="40000"/>
                    <a:lumOff val="60000"/>
                  </a:schemeClr>
                </a:solidFill>
              </a:rPr>
            </a:br>
            <a:br>
              <a:rPr lang="en-US" sz="2400" dirty="0">
                <a:solidFill>
                  <a:schemeClr val="accent3">
                    <a:lumMod val="40000"/>
                    <a:lumOff val="60000"/>
                  </a:schemeClr>
                </a:solidFill>
              </a:rPr>
            </a:br>
            <a:br>
              <a:rPr lang="en-US" sz="2400" dirty="0">
                <a:solidFill>
                  <a:schemeClr val="accent3">
                    <a:lumMod val="40000"/>
                    <a:lumOff val="60000"/>
                  </a:schemeClr>
                </a:solidFill>
              </a:rPr>
            </a:br>
            <a:br>
              <a:rPr lang="en-US" sz="2400" dirty="0">
                <a:solidFill>
                  <a:schemeClr val="accent3">
                    <a:lumMod val="40000"/>
                    <a:lumOff val="60000"/>
                  </a:schemeClr>
                </a:solidFill>
              </a:rPr>
            </a:br>
            <a:br>
              <a:rPr lang="en-US" sz="2400" dirty="0">
                <a:solidFill>
                  <a:schemeClr val="accent3">
                    <a:lumMod val="40000"/>
                    <a:lumOff val="60000"/>
                  </a:schemeClr>
                </a:solidFill>
              </a:rPr>
            </a:br>
            <a:endParaRPr lang="en-IN" sz="2400" dirty="0">
              <a:solidFill>
                <a:schemeClr val="accent3">
                  <a:lumMod val="40000"/>
                  <a:lumOff val="60000"/>
                </a:schemeClr>
              </a:solidFill>
            </a:endParaRPr>
          </a:p>
        </p:txBody>
      </p:sp>
    </p:spTree>
    <p:extLst>
      <p:ext uri="{BB962C8B-B14F-4D97-AF65-F5344CB8AC3E}">
        <p14:creationId xmlns:p14="http://schemas.microsoft.com/office/powerpoint/2010/main" val="2182803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18CE9C-1D80-497F-9F7F-49304D3E502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57035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94479E-7D11-46C0-B720-B526DEAFDB5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61117300"/>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682</TotalTime>
  <Words>453</Words>
  <Application>Microsoft Office PowerPoint</Application>
  <PresentationFormat>Widescreen</PresentationFormat>
  <Paragraphs>12</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Algerian</vt:lpstr>
      <vt:lpstr>-apple-system</vt:lpstr>
      <vt:lpstr>Arial</vt:lpstr>
      <vt:lpstr>Arial Black</vt:lpstr>
      <vt:lpstr>Century Gothic</vt:lpstr>
      <vt:lpstr>inherit</vt:lpstr>
      <vt:lpstr>Wingdings 3</vt:lpstr>
      <vt:lpstr>Slice</vt:lpstr>
      <vt:lpstr>TORRY HARRIS Railway Reservation System  Presented by Team-4  Pratyush Srivastava  Praveen Parihar  Priyanka thorat  Neeraj Kumar  Rakesh Ranjan</vt:lpstr>
      <vt:lpstr>Project Backend Made By Pratyush Srivastava  Praveen Parihar</vt:lpstr>
      <vt:lpstr> JAVA BEAN CLASSES Java beans incorporate a set of objects into one accessible object that can be accessed easily from any application. This single accessible object is maintainable, customizable, and reusable.</vt:lpstr>
      <vt:lpstr>DATABASE LAYER The Data Access Object is basically an object or an interface that provides access to database or any other persistence storage. For example  if we want to perform some operation for table “employee” present inside the database interface EmployeeDAO {    List&lt;Employee&gt; findById(); boolean insertEmployee(Employee employee);  boolean updateEmployee(Employee employee);  boolean deleteEmployee(Employee employee); }       </vt:lpstr>
      <vt:lpstr>  server layer Java Servlets are programs that run on a Web or Application server  and act as a middle layer between a requests coming from a Web browser or other HTTP client  and  databases or applications on the HTTP server.  Using Servlets, we can take input from user through web page and we can present records from a database or another source, and create dynamic web pages     </vt:lpstr>
      <vt:lpstr>Front-End &amp; Designing Made by   Priyanka thorat  Neeraj Kumar  Rakesh Ranjan Contents  HTml  Html code Connectivity  Designing Through  CSS  bootstrap  functioned by Java Script  </vt:lpstr>
      <vt:lpstr>HTML HTML stands for Hyper Text Markup Language HTML is used for creating Web pages  HTML describes the structure of a Web page HTML consists of a series of elements HTML elements that tell the browser how to display the content CSS CSS stands for Cascading Style Sheets CSS describes how HTML elements are to be displayed on screen, paper, or in other media CSS is the language we use to style an HTML document.  JAVA SCRIPT JavaScript  is a light-weight object-oriented programming language which is used by several websites for scripting the webpages. It is an interpreted programming language that enables dynamic interactivity on websites when applied to an HTML document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Entry and exit criteria                             [STLC]</dc:title>
  <dc:creator>praveen parihar</dc:creator>
  <cp:lastModifiedBy>pparihar522@gmail.com</cp:lastModifiedBy>
  <cp:revision>5</cp:revision>
  <dcterms:created xsi:type="dcterms:W3CDTF">2021-12-02T17:47:38Z</dcterms:created>
  <dcterms:modified xsi:type="dcterms:W3CDTF">2022-01-27T06:16:07Z</dcterms:modified>
</cp:coreProperties>
</file>